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5" r:id="rId4"/>
  </p:sldMasterIdLst>
  <p:notesMasterIdLst>
    <p:notesMasterId r:id="rId30"/>
  </p:notesMasterIdLst>
  <p:sldIdLst>
    <p:sldId id="275" r:id="rId5"/>
    <p:sldId id="427" r:id="rId6"/>
    <p:sldId id="428" r:id="rId7"/>
    <p:sldId id="429" r:id="rId8"/>
    <p:sldId id="430" r:id="rId9"/>
    <p:sldId id="419" r:id="rId10"/>
    <p:sldId id="420" r:id="rId11"/>
    <p:sldId id="431" r:id="rId12"/>
    <p:sldId id="432" r:id="rId13"/>
    <p:sldId id="421" r:id="rId14"/>
    <p:sldId id="403" r:id="rId15"/>
    <p:sldId id="423" r:id="rId16"/>
    <p:sldId id="424" r:id="rId17"/>
    <p:sldId id="425" r:id="rId18"/>
    <p:sldId id="426" r:id="rId19"/>
    <p:sldId id="440" r:id="rId20"/>
    <p:sldId id="441" r:id="rId21"/>
    <p:sldId id="433" r:id="rId22"/>
    <p:sldId id="434" r:id="rId23"/>
    <p:sldId id="435" r:id="rId24"/>
    <p:sldId id="438" r:id="rId25"/>
    <p:sldId id="436" r:id="rId26"/>
    <p:sldId id="437" r:id="rId27"/>
    <p:sldId id="439" r:id="rId28"/>
    <p:sldId id="418" r:id="rId2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5E2"/>
    <a:srgbClr val="BA97C9"/>
    <a:srgbClr val="DAC9E4"/>
    <a:srgbClr val="E0DEEF"/>
    <a:srgbClr val="C8C5E2"/>
    <a:srgbClr val="726DAC"/>
    <a:srgbClr val="9D98C7"/>
    <a:srgbClr val="660066"/>
    <a:srgbClr val="EFE8F4"/>
    <a:srgbClr val="653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3" autoAdjust="0"/>
    <p:restoredTop sz="94660"/>
  </p:normalViewPr>
  <p:slideViewPr>
    <p:cSldViewPr snapToGrid="0">
      <p:cViewPr varScale="1">
        <p:scale>
          <a:sx n="56" d="100"/>
          <a:sy n="56" d="100"/>
        </p:scale>
        <p:origin x="72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27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6B88-A6D5-4E42-AC22-159071C03AC5}" type="datetimeFigureOut">
              <a:rPr lang="en-US" smtClean="0"/>
              <a:pPr/>
              <a:t>23-May-24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66523-43D8-433D-AE07-1C240F7162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4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098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079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531934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22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42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01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5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">
            <a:extLst>
              <a:ext uri="{FF2B5EF4-FFF2-40B4-BE49-F238E27FC236}">
                <a16:creationId xmlns:a16="http://schemas.microsoft.com/office/drawing/2014/main" id="{56472159-3837-4012-8E16-16B2FD021F97}"/>
              </a:ext>
            </a:extLst>
          </p:cNvPr>
          <p:cNvSpPr/>
          <p:nvPr userDrawn="1"/>
        </p:nvSpPr>
        <p:spPr>
          <a:xfrm rot="8100000">
            <a:off x="-424471" y="5170061"/>
            <a:ext cx="2266748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7F47E53E-A714-49C8-9CF6-E8CEA0D64CE8}"/>
              </a:ext>
            </a:extLst>
          </p:cNvPr>
          <p:cNvSpPr/>
          <p:nvPr userDrawn="1"/>
        </p:nvSpPr>
        <p:spPr>
          <a:xfrm rot="19437896">
            <a:off x="-857232" y="6604006"/>
            <a:ext cx="1015433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7016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91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31" r:id="rId3"/>
    <p:sldLayoutId id="2147483740" r:id="rId4"/>
    <p:sldLayoutId id="2147483736" r:id="rId5"/>
    <p:sldLayoutId id="2147483738" r:id="rId6"/>
    <p:sldLayoutId id="2147483737" r:id="rId7"/>
    <p:sldLayoutId id="2147483753" r:id="rId8"/>
    <p:sldLayoutId id="2147483739" r:id="rId9"/>
    <p:sldLayoutId id="2147483741" r:id="rId10"/>
    <p:sldLayoutId id="2147483745" r:id="rId11"/>
    <p:sldLayoutId id="214748375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9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wikipathway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5" Type="http://schemas.openxmlformats.org/officeDocument/2006/relationships/image" Target="../media/image4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ytargetlinke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tabolicatlas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://www.pathguid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aredisease.wikipathway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060" y="162038"/>
            <a:ext cx="3879533" cy="3684697"/>
          </a:xfrm>
          <a:prstGeom prst="rect">
            <a:avLst/>
          </a:prstGeom>
        </p:spPr>
      </p:pic>
      <p:grpSp>
        <p:nvGrpSpPr>
          <p:cNvPr id="3" name="Group 40"/>
          <p:cNvGrpSpPr/>
          <p:nvPr/>
        </p:nvGrpSpPr>
        <p:grpSpPr>
          <a:xfrm rot="16200000">
            <a:off x="8511982" y="1646743"/>
            <a:ext cx="275128" cy="664662"/>
            <a:chOff x="6608021" y="5672771"/>
            <a:chExt cx="274320" cy="662710"/>
          </a:xfrm>
        </p:grpSpPr>
        <p:sp>
          <p:nvSpPr>
            <p:cNvPr id="12" name="Oval 11"/>
            <p:cNvSpPr/>
            <p:nvPr/>
          </p:nvSpPr>
          <p:spPr>
            <a:xfrm flipV="1">
              <a:off x="6608021" y="6061161"/>
              <a:ext cx="274320" cy="274320"/>
            </a:xfrm>
            <a:prstGeom prst="ellipse">
              <a:avLst/>
            </a:prstGeom>
            <a:solidFill>
              <a:srgbClr val="9D9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V="1">
              <a:off x="6653741" y="5830624"/>
              <a:ext cx="182880" cy="182880"/>
            </a:xfrm>
            <a:prstGeom prst="ellipse">
              <a:avLst/>
            </a:prstGeom>
            <a:solidFill>
              <a:srgbClr val="72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6699461" y="5672771"/>
              <a:ext cx="91440" cy="91440"/>
            </a:xfrm>
            <a:prstGeom prst="ellipse">
              <a:avLst/>
            </a:prstGeom>
            <a:solidFill>
              <a:srgbClr val="9D9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8" name="Picture 17" descr="Streamline -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4778" y="2137140"/>
            <a:ext cx="6355093" cy="1307595"/>
          </a:xfrm>
          <a:prstGeom prst="rect">
            <a:avLst/>
          </a:prstGeom>
        </p:spPr>
      </p:pic>
      <p:pic>
        <p:nvPicPr>
          <p:cNvPr id="19" name="Picture 18" descr="EN-Funded by the EU-PANTO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5053" y="5638422"/>
            <a:ext cx="2621435" cy="5499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40688" y="3670515"/>
            <a:ext cx="7136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Workshop: </a:t>
            </a:r>
            <a:r>
              <a:rPr lang="en-US" sz="2400" b="1" dirty="0" smtClean="0"/>
              <a:t>Molecular </a:t>
            </a:r>
            <a:r>
              <a:rPr lang="en-US" sz="2400" b="1" dirty="0"/>
              <a:t>pathways, pathway modelling and networks and network extension with drug related database </a:t>
            </a:r>
            <a:r>
              <a:rPr lang="en-US" sz="2400" b="1" dirty="0" smtClean="0"/>
              <a:t>information</a:t>
            </a:r>
          </a:p>
          <a:p>
            <a:endParaRPr lang="en-GB" dirty="0"/>
          </a:p>
          <a:p>
            <a:r>
              <a:rPr lang="en-US" dirty="0" smtClean="0"/>
              <a:t>Assistant professor Dr. Friederike Ehrhart</a:t>
            </a:r>
          </a:p>
          <a:p>
            <a:r>
              <a:rPr lang="en-US" dirty="0" smtClean="0"/>
              <a:t>Department of Bioinformatics – </a:t>
            </a:r>
            <a:r>
              <a:rPr lang="en-US" dirty="0" err="1" smtClean="0"/>
              <a:t>BiGCaT</a:t>
            </a:r>
            <a:endParaRPr lang="en-US" dirty="0" smtClean="0"/>
          </a:p>
          <a:p>
            <a:r>
              <a:rPr lang="en-US" dirty="0" smtClean="0"/>
              <a:t>Maastricht </a:t>
            </a:r>
            <a:r>
              <a:rPr lang="en-US" dirty="0"/>
              <a:t>University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5646" y="0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/>
              <a:t> Data visualization on pathway models</a:t>
            </a:r>
            <a:endParaRPr lang="en-US" sz="36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Google Shape;132;p18" descr="669px-PDGFR-beta_orig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627" y="1317149"/>
            <a:ext cx="4690299" cy="42847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3;p18"/>
          <p:cNvSpPr txBox="1"/>
          <p:nvPr/>
        </p:nvSpPr>
        <p:spPr>
          <a:xfrm>
            <a:off x="1873035" y="5860254"/>
            <a:ext cx="3533891" cy="78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Static image</a:t>
            </a:r>
            <a:endParaRPr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Zhang et al, Cell 2016</a:t>
            </a:r>
            <a:endParaRPr sz="1600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A04D4-1BA7-B348-AB6F-D9C999293058}"/>
              </a:ext>
            </a:extLst>
          </p:cNvPr>
          <p:cNvGrpSpPr/>
          <p:nvPr/>
        </p:nvGrpSpPr>
        <p:grpSpPr>
          <a:xfrm>
            <a:off x="5440925" y="1058780"/>
            <a:ext cx="5791181" cy="5588818"/>
            <a:chOff x="5379935" y="1417650"/>
            <a:chExt cx="5801100" cy="5041025"/>
          </a:xfrm>
        </p:grpSpPr>
        <p:sp>
          <p:nvSpPr>
            <p:cNvPr id="7" name="Google Shape;134;p18"/>
            <p:cNvSpPr txBox="1"/>
            <p:nvPr/>
          </p:nvSpPr>
          <p:spPr>
            <a:xfrm>
              <a:off x="5379935" y="5591854"/>
              <a:ext cx="5801100" cy="86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PDGFR-beta pathway with </a:t>
              </a:r>
              <a:r>
                <a:rPr lang="en-US" sz="2000" b="1" dirty="0" err="1"/>
                <a:t>transcriptomic</a:t>
              </a:r>
              <a:r>
                <a:rPr lang="en-US" sz="2000" b="1" dirty="0"/>
                <a:t>/</a:t>
              </a:r>
              <a:r>
                <a:rPr lang="en-US" sz="2000" b="1" dirty="0" err="1"/>
                <a:t>phosphoproteomic</a:t>
              </a:r>
              <a:r>
                <a:rPr lang="en-US" sz="2000" b="1" dirty="0"/>
                <a:t> data</a:t>
              </a:r>
              <a:endParaRPr sz="2000" b="1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/>
                <a:t>Zhang et al</a:t>
              </a:r>
              <a:r>
                <a:rPr lang="en-US" sz="1600" i="1" dirty="0"/>
                <a:t>, Cell 2016</a:t>
              </a:r>
              <a:endParaRPr sz="1600" i="1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pic>
          <p:nvPicPr>
            <p:cNvPr id="8" name="Google Shape;135;p18" descr="800px-PDGFR-beta_pathway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17005" y="1417650"/>
              <a:ext cx="5764030" cy="3624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072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0"/>
            <a:ext cx="3240505" cy="6858000"/>
          </a:xfrm>
          <a:prstGeom prst="rect">
            <a:avLst/>
          </a:prstGeom>
          <a:solidFill>
            <a:srgbClr val="E0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759636" y="999190"/>
            <a:ext cx="41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1</a:t>
            </a:r>
          </a:p>
        </p:txBody>
      </p:sp>
      <p:pic>
        <p:nvPicPr>
          <p:cNvPr id="25" name="Picture 24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619" y="2013284"/>
            <a:ext cx="2799266" cy="2658683"/>
          </a:xfrm>
          <a:prstGeom prst="rect">
            <a:avLst/>
          </a:prstGeom>
        </p:spPr>
      </p:pic>
      <p:pic>
        <p:nvPicPr>
          <p:cNvPr id="32" name="Picture 31" descr="Streamline -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549" y="4681173"/>
            <a:ext cx="2744408" cy="564677"/>
          </a:xfrm>
          <a:prstGeom prst="rect">
            <a:avLst/>
          </a:prstGeom>
        </p:spPr>
      </p:pic>
      <p:grpSp>
        <p:nvGrpSpPr>
          <p:cNvPr id="36" name="Group 47"/>
          <p:cNvGrpSpPr/>
          <p:nvPr/>
        </p:nvGrpSpPr>
        <p:grpSpPr>
          <a:xfrm flipH="1">
            <a:off x="11661648" y="6058892"/>
            <a:ext cx="530352" cy="807059"/>
            <a:chOff x="0" y="6058892"/>
            <a:chExt cx="530352" cy="807059"/>
          </a:xfrm>
        </p:grpSpPr>
        <p:sp>
          <p:nvSpPr>
            <p:cNvPr id="37" name="Rectangle 36"/>
            <p:cNvSpPr/>
            <p:nvPr/>
          </p:nvSpPr>
          <p:spPr>
            <a:xfrm>
              <a:off x="0" y="6337190"/>
              <a:ext cx="530352" cy="528761"/>
            </a:xfrm>
            <a:prstGeom prst="rect">
              <a:avLst/>
            </a:prstGeom>
            <a:solidFill>
              <a:srgbClr val="72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4551" y="6099976"/>
              <a:ext cx="18288" cy="528761"/>
            </a:xfrm>
            <a:prstGeom prst="rect">
              <a:avLst/>
            </a:prstGeom>
            <a:solidFill>
              <a:srgbClr val="9D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43123" y="6058892"/>
              <a:ext cx="135173" cy="135173"/>
            </a:xfrm>
            <a:prstGeom prst="ellipse">
              <a:avLst/>
            </a:prstGeom>
            <a:solidFill>
              <a:srgbClr val="9D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87572" y="6195390"/>
              <a:ext cx="91440" cy="91440"/>
            </a:xfrm>
            <a:prstGeom prst="ellipse">
              <a:avLst/>
            </a:prstGeom>
            <a:solidFill>
              <a:srgbClr val="72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42"/>
          <p:cNvSpPr/>
          <p:nvPr/>
        </p:nvSpPr>
        <p:spPr>
          <a:xfrm flipV="1">
            <a:off x="3089317" y="6200057"/>
            <a:ext cx="274320" cy="27432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flipV="1">
            <a:off x="3135037" y="5969520"/>
            <a:ext cx="182880" cy="182880"/>
          </a:xfrm>
          <a:prstGeom prst="ellipse">
            <a:avLst/>
          </a:prstGeom>
          <a:solidFill>
            <a:srgbClr val="72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flipV="1">
            <a:off x="3180757" y="5811667"/>
            <a:ext cx="91440" cy="9144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62568" y="3342625"/>
            <a:ext cx="62066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Walk through WikiPathways database</a:t>
            </a:r>
          </a:p>
          <a:p>
            <a:endParaRPr lang="en-US" sz="2800" dirty="0"/>
          </a:p>
          <a:p>
            <a:r>
              <a:rPr lang="en-US" sz="2800" dirty="0" smtClean="0">
                <a:hlinkClick r:id="rId4"/>
              </a:rPr>
              <a:t>https://wikipathways.org</a:t>
            </a:r>
            <a:r>
              <a:rPr lang="en-US" sz="2800" dirty="0" smtClean="0"/>
              <a:t>   </a:t>
            </a:r>
            <a:endParaRPr lang="en-GB" sz="2800" dirty="0"/>
          </a:p>
        </p:txBody>
      </p:sp>
      <p:pic>
        <p:nvPicPr>
          <p:cNvPr id="15" name="Picture 2" descr="Image result for wikipathways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56" y="968383"/>
            <a:ext cx="2329258" cy="20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wikipathways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88" y="1752600"/>
            <a:ext cx="2329258" cy="20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75646" y="0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/>
              <a:t> Creating and editing pathways</a:t>
            </a:r>
            <a:endParaRPr lang="en-US" sz="3600" dirty="0"/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sp>
        <p:nvSpPr>
          <p:cNvPr id="5" name="Shape 682" descr=" 682"/>
          <p:cNvSpPr txBox="1">
            <a:spLocks/>
          </p:cNvSpPr>
          <p:nvPr/>
        </p:nvSpPr>
        <p:spPr>
          <a:xfrm>
            <a:off x="420079" y="1752600"/>
            <a:ext cx="8326800" cy="3627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6510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PathVisio</a:t>
            </a:r>
            <a:r>
              <a:rPr lang="en-US" b="1" dirty="0" smtClean="0">
                <a:solidFill>
                  <a:schemeClr val="tx1"/>
                </a:solidFill>
              </a:rPr>
              <a:t> 3.3.0</a:t>
            </a:r>
            <a:r>
              <a:rPr lang="en-US" dirty="0" smtClean="0">
                <a:solidFill>
                  <a:schemeClr val="tx1"/>
                </a:solidFill>
              </a:rPr>
              <a:t> 					</a:t>
            </a:r>
          </a:p>
          <a:p>
            <a:pPr indent="-16510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indent="-16510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indent="-16510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indent="-16510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rgbClr val="001C3D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Java standalone desktop application</a:t>
            </a:r>
          </a:p>
          <a:p>
            <a:pPr>
              <a:buClr>
                <a:srgbClr val="001C3D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Draw and annotate biological pathways </a:t>
            </a:r>
          </a:p>
          <a:p>
            <a:pPr>
              <a:buClr>
                <a:srgbClr val="001C3D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Visualize your experimental data on pathways</a:t>
            </a:r>
          </a:p>
          <a:p>
            <a:pPr>
              <a:buClr>
                <a:srgbClr val="001C3D"/>
              </a:buClr>
            </a:pPr>
            <a:r>
              <a:rPr lang="en-US" sz="2800" dirty="0" smtClean="0">
                <a:solidFill>
                  <a:schemeClr val="tx1"/>
                </a:solidFill>
              </a:rPr>
              <a:t>Find pathways regulated in your dataset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Shape 675">
            <a:extLst>
              <a:ext uri="{FF2B5EF4-FFF2-40B4-BE49-F238E27FC236}">
                <a16:creationId xmlns:a16="http://schemas.microsoft.com/office/drawing/2014/main" id="{8408DE87-AB0E-490F-AEF0-6BAE7B6AE8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49" y="2782210"/>
            <a:ext cx="3124200" cy="11088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6689611" y="3357770"/>
            <a:ext cx="978408" cy="484632"/>
          </a:xfrm>
          <a:prstGeom prst="rightArrow">
            <a:avLst/>
          </a:prstGeom>
          <a:solidFill>
            <a:srgbClr val="DAC9E4"/>
          </a:solidFill>
          <a:ln>
            <a:solidFill>
              <a:srgbClr val="BA9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40505" cy="6858000"/>
          </a:xfrm>
          <a:prstGeom prst="rect">
            <a:avLst/>
          </a:prstGeom>
          <a:solidFill>
            <a:srgbClr val="E0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759636" y="999190"/>
            <a:ext cx="41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1</a:t>
            </a:r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619" y="2013284"/>
            <a:ext cx="2799266" cy="2658683"/>
          </a:xfrm>
          <a:prstGeom prst="rect">
            <a:avLst/>
          </a:prstGeom>
        </p:spPr>
      </p:pic>
      <p:pic>
        <p:nvPicPr>
          <p:cNvPr id="5" name="Picture 4" descr="Streamline -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549" y="4681173"/>
            <a:ext cx="2744408" cy="564677"/>
          </a:xfrm>
          <a:prstGeom prst="rect">
            <a:avLst/>
          </a:prstGeom>
        </p:spPr>
      </p:pic>
      <p:grpSp>
        <p:nvGrpSpPr>
          <p:cNvPr id="6" name="Group 47"/>
          <p:cNvGrpSpPr/>
          <p:nvPr/>
        </p:nvGrpSpPr>
        <p:grpSpPr>
          <a:xfrm flipH="1">
            <a:off x="11661648" y="6058892"/>
            <a:ext cx="530352" cy="807059"/>
            <a:chOff x="0" y="6058892"/>
            <a:chExt cx="530352" cy="807059"/>
          </a:xfrm>
        </p:grpSpPr>
        <p:sp>
          <p:nvSpPr>
            <p:cNvPr id="7" name="Rectangle 6"/>
            <p:cNvSpPr/>
            <p:nvPr/>
          </p:nvSpPr>
          <p:spPr>
            <a:xfrm>
              <a:off x="0" y="6337190"/>
              <a:ext cx="530352" cy="528761"/>
            </a:xfrm>
            <a:prstGeom prst="rect">
              <a:avLst/>
            </a:prstGeom>
            <a:solidFill>
              <a:srgbClr val="72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4551" y="6099976"/>
              <a:ext cx="18288" cy="528761"/>
            </a:xfrm>
            <a:prstGeom prst="rect">
              <a:avLst/>
            </a:prstGeom>
            <a:solidFill>
              <a:srgbClr val="9D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3123" y="6058892"/>
              <a:ext cx="135173" cy="135173"/>
            </a:xfrm>
            <a:prstGeom prst="ellipse">
              <a:avLst/>
            </a:prstGeom>
            <a:solidFill>
              <a:srgbClr val="9D9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87572" y="6195390"/>
              <a:ext cx="91440" cy="91440"/>
            </a:xfrm>
            <a:prstGeom prst="ellipse">
              <a:avLst/>
            </a:prstGeom>
            <a:solidFill>
              <a:srgbClr val="72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 flipV="1">
            <a:off x="3089317" y="6200057"/>
            <a:ext cx="274320" cy="27432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3135037" y="5969520"/>
            <a:ext cx="182880" cy="182880"/>
          </a:xfrm>
          <a:prstGeom prst="ellipse">
            <a:avLst/>
          </a:prstGeom>
          <a:solidFill>
            <a:srgbClr val="72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3180757" y="5811667"/>
            <a:ext cx="91440" cy="9144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62478" y="3737348"/>
            <a:ext cx="643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Short demonstration of PathVisio editor</a:t>
            </a:r>
          </a:p>
        </p:txBody>
      </p:sp>
      <p:pic>
        <p:nvPicPr>
          <p:cNvPr id="15" name="Shape 675">
            <a:extLst>
              <a:ext uri="{FF2B5EF4-FFF2-40B4-BE49-F238E27FC236}">
                <a16:creationId xmlns:a16="http://schemas.microsoft.com/office/drawing/2014/main" id="{8408DE87-AB0E-490F-AEF0-6BAE7B6AE8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211" y="2320186"/>
            <a:ext cx="3124200" cy="1108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50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5646" y="0"/>
            <a:ext cx="10816354" cy="10587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/>
              <a:t>Life – cycle of a pathway model at WikiPathways</a:t>
            </a:r>
            <a:endParaRPr lang="en-US" sz="36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01" y="1232451"/>
            <a:ext cx="9466933" cy="551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35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5646" y="0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/>
              <a:t> The curation quality assessment team</a:t>
            </a:r>
            <a:endParaRPr lang="en-US" sz="3600" dirty="0"/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grpSp>
        <p:nvGrpSpPr>
          <p:cNvPr id="5" name="Google Shape;178;p23"/>
          <p:cNvGrpSpPr/>
          <p:nvPr/>
        </p:nvGrpSpPr>
        <p:grpSpPr>
          <a:xfrm>
            <a:off x="2057325" y="1203747"/>
            <a:ext cx="8070825" cy="3302458"/>
            <a:chOff x="2091839" y="1404950"/>
            <a:chExt cx="4966592" cy="2007572"/>
          </a:xfrm>
        </p:grpSpPr>
        <p:sp>
          <p:nvSpPr>
            <p:cNvPr id="6" name="Google Shape;179;p23"/>
            <p:cNvSpPr txBox="1"/>
            <p:nvPr/>
          </p:nvSpPr>
          <p:spPr>
            <a:xfrm>
              <a:off x="3868152" y="1404950"/>
              <a:ext cx="132947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/>
                <a:t>QA Team</a:t>
              </a:r>
              <a:endParaRPr sz="2800" dirty="0"/>
            </a:p>
          </p:txBody>
        </p:sp>
        <p:pic>
          <p:nvPicPr>
            <p:cNvPr id="7" name="Google Shape;180;p23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5325" y="1925449"/>
              <a:ext cx="722376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39521" y="2692426"/>
              <a:ext cx="536423" cy="720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83;p23"/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2625" y="1925449"/>
              <a:ext cx="722376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84;p23"/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0973" y="1925449"/>
              <a:ext cx="722376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85;p23"/>
            <p:cNvPicPr preferRelativeResize="0"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8975" y="1925449"/>
              <a:ext cx="725931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86;p23"/>
            <p:cNvPicPr preferRelativeResize="0"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39322" y="1925449"/>
              <a:ext cx="519109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87;p23" descr="ElissonLopes.jp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31174" y="2692426"/>
              <a:ext cx="720095" cy="720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89;p23"/>
            <p:cNvPicPr preferRelativeResize="0">
              <a:picLocks noChangeAspect="1"/>
            </p:cNvPicPr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44886" y="1925449"/>
              <a:ext cx="539807" cy="72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90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79800" y="2692445"/>
              <a:ext cx="720076" cy="72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9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68975" y="2692426"/>
              <a:ext cx="720075" cy="720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92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868152" y="2692446"/>
              <a:ext cx="732218" cy="72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94;p23"/>
            <p:cNvPicPr preferRelativeResize="0">
              <a:picLocks noChangeAspect="1"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091839" y="1925449"/>
              <a:ext cx="697300" cy="716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5;p2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285644" y="2692426"/>
              <a:ext cx="720095" cy="7200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74;p23"/>
          <p:cNvGrpSpPr/>
          <p:nvPr/>
        </p:nvGrpSpPr>
        <p:grpSpPr>
          <a:xfrm>
            <a:off x="1317801" y="4506201"/>
            <a:ext cx="10100222" cy="1738970"/>
            <a:chOff x="389472" y="4051269"/>
            <a:chExt cx="8844363" cy="1502833"/>
          </a:xfrm>
        </p:grpSpPr>
        <p:sp>
          <p:nvSpPr>
            <p:cNvPr id="21" name="Google Shape;175;p23"/>
            <p:cNvSpPr/>
            <p:nvPr/>
          </p:nvSpPr>
          <p:spPr>
            <a:xfrm>
              <a:off x="389474" y="4051269"/>
              <a:ext cx="8432793" cy="1502833"/>
            </a:xfrm>
            <a:prstGeom prst="roundRect">
              <a:avLst>
                <a:gd name="adj" fmla="val 8780"/>
              </a:avLst>
            </a:prstGeom>
            <a:solidFill>
              <a:srgbClr val="F2F2F2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176;p23" descr="QAPath.png"/>
            <p:cNvPicPr preferRelativeResize="0">
              <a:picLocks noChangeAspect="1"/>
            </p:cNvPicPr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89472" y="4051269"/>
              <a:ext cx="8844363" cy="1348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177;p23"/>
          <p:cNvSpPr txBox="1"/>
          <p:nvPr/>
        </p:nvSpPr>
        <p:spPr>
          <a:xfrm>
            <a:off x="2831901" y="6307368"/>
            <a:ext cx="660201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2CEE2"/>
              </a:buClr>
              <a:buSzPts val="2800"/>
            </a:pPr>
            <a:r>
              <a:rPr lang="en-US" sz="2000" dirty="0"/>
              <a:t>https://</a:t>
            </a:r>
            <a:r>
              <a:rPr lang="en-US" sz="2000" dirty="0" err="1"/>
              <a:t>wikipathways.github.io</a:t>
            </a:r>
            <a:r>
              <a:rPr lang="en-US" sz="2000" dirty="0"/>
              <a:t>/academy/</a:t>
            </a:r>
            <a:r>
              <a:rPr lang="en-US" sz="2000" dirty="0" err="1"/>
              <a:t>qaprotocol.html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144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6;p4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9" t="36386" r="26178" b="39378"/>
          <a:stretch/>
        </p:blipFill>
        <p:spPr>
          <a:xfrm>
            <a:off x="64152" y="1478844"/>
            <a:ext cx="12127848" cy="459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Network extension</a:t>
            </a:r>
            <a:endParaRPr lang="en-US" sz="4000" dirty="0"/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91068" y="1705970"/>
            <a:ext cx="10631606" cy="41343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1pPr>
            <a:lvl2pPr marL="717550" indent="-358775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32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2pPr>
            <a:lvl3pPr marL="1073150" indent="-357188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8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3pPr>
            <a:lvl4pPr marL="1430338" indent="-355600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4pPr>
            <a:lvl5pPr marL="1793875" indent="-360363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Structural </a:t>
            </a:r>
            <a:r>
              <a:rPr lang="en-US" sz="2400" dirty="0" smtClean="0"/>
              <a:t>database (SCOP, CATH) – protein 3 D structures</a:t>
            </a:r>
          </a:p>
          <a:p>
            <a:pPr lvl="1"/>
            <a:r>
              <a:rPr lang="en-US" sz="2400" dirty="0" smtClean="0"/>
              <a:t>Gene expression database (GEO, ArrayExpress) – gene expression data, first microarrays in the 1990ies – big expansion of omics data after 2000</a:t>
            </a:r>
          </a:p>
          <a:p>
            <a:pPr lvl="1"/>
            <a:r>
              <a:rPr lang="en-US" sz="2400" dirty="0" smtClean="0"/>
              <a:t>Pathways database (KEGG, </a:t>
            </a:r>
            <a:r>
              <a:rPr lang="en-US" sz="2400" dirty="0" err="1" smtClean="0"/>
              <a:t>PathDB</a:t>
            </a:r>
            <a:r>
              <a:rPr lang="en-US" sz="2400" dirty="0" smtClean="0"/>
              <a:t>, WikiPathways)</a:t>
            </a:r>
          </a:p>
          <a:p>
            <a:pPr lvl="1"/>
            <a:r>
              <a:rPr lang="en-US" sz="2400" dirty="0" smtClean="0"/>
              <a:t>Other, specialized databases </a:t>
            </a:r>
          </a:p>
          <a:p>
            <a:pPr lvl="2"/>
            <a:r>
              <a:rPr lang="en-US" sz="2000" dirty="0" smtClean="0"/>
              <a:t>Species (</a:t>
            </a:r>
            <a:r>
              <a:rPr lang="en-US" sz="2000" dirty="0" err="1" smtClean="0"/>
              <a:t>Wormbase</a:t>
            </a:r>
            <a:r>
              <a:rPr lang="en-US" sz="2000" dirty="0" smtClean="0"/>
              <a:t>, HIV sequence, </a:t>
            </a:r>
            <a:r>
              <a:rPr lang="en-US" sz="2000" dirty="0" err="1" smtClean="0"/>
              <a:t>Flybase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Bio imaging – microscopic images, MRI</a:t>
            </a:r>
          </a:p>
          <a:p>
            <a:pPr lvl="2"/>
            <a:r>
              <a:rPr lang="en-US" sz="2000" dirty="0" smtClean="0"/>
              <a:t>Phenotyping (Decipher, HPO)</a:t>
            </a:r>
          </a:p>
          <a:p>
            <a:pPr lvl="2"/>
            <a:r>
              <a:rPr lang="en-US" sz="2000" dirty="0" smtClean="0"/>
              <a:t>Gene-disease, variant-disease association (</a:t>
            </a:r>
            <a:r>
              <a:rPr lang="en-US" sz="2000" dirty="0" err="1" smtClean="0"/>
              <a:t>ClinVar</a:t>
            </a:r>
            <a:r>
              <a:rPr lang="en-US" sz="2000" dirty="0" smtClean="0"/>
              <a:t>, OMIM, </a:t>
            </a:r>
            <a:r>
              <a:rPr lang="en-US" sz="2000" dirty="0" err="1" smtClean="0"/>
              <a:t>DisGeNET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miRNA-target (</a:t>
            </a:r>
            <a:r>
              <a:rPr lang="en-US" sz="2000" dirty="0" err="1" smtClean="0"/>
              <a:t>MirTarBase</a:t>
            </a:r>
            <a:r>
              <a:rPr lang="en-US" sz="2000" dirty="0" smtClean="0"/>
              <a:t>, </a:t>
            </a:r>
            <a:r>
              <a:rPr lang="en-US" sz="2000" dirty="0" err="1" smtClean="0"/>
              <a:t>mirBase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Protein-protein interaction (</a:t>
            </a:r>
            <a:r>
              <a:rPr lang="en-US" sz="2000" dirty="0" err="1" smtClean="0"/>
              <a:t>IntAct</a:t>
            </a:r>
            <a:r>
              <a:rPr lang="en-US" sz="2000" dirty="0" smtClean="0"/>
              <a:t>, STRING)</a:t>
            </a:r>
          </a:p>
          <a:p>
            <a:pPr lvl="2"/>
            <a:r>
              <a:rPr lang="en-US" sz="2000" dirty="0" smtClean="0"/>
              <a:t>Protein-chemical compound interaction (ChEMBL, DrugBank, CTD)</a:t>
            </a:r>
          </a:p>
          <a:p>
            <a:pPr lvl="2"/>
            <a:r>
              <a:rPr lang="en-US" sz="2000" dirty="0" smtClean="0"/>
              <a:t>….</a:t>
            </a:r>
            <a:endParaRPr lang="en-GB" sz="2000" dirty="0" smtClean="0"/>
          </a:p>
          <a:p>
            <a:endParaRPr lang="en-GB" sz="3200" dirty="0"/>
          </a:p>
        </p:txBody>
      </p:sp>
      <p:sp>
        <p:nvSpPr>
          <p:cNvPr id="3" name="Rectangle 2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Sources</a:t>
            </a:r>
            <a:endParaRPr lang="en-US" sz="4000" dirty="0"/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891548">
            <a:off x="871250" y="3666025"/>
            <a:ext cx="10628231" cy="461665"/>
          </a:xfrm>
          <a:prstGeom prst="rect">
            <a:avLst/>
          </a:prstGeom>
          <a:solidFill>
            <a:srgbClr val="E3D5E2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Any database that has molecular entity information and something else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2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6;p4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30116" b="4320"/>
          <a:stretch/>
        </p:blipFill>
        <p:spPr>
          <a:xfrm>
            <a:off x="518234" y="1383572"/>
            <a:ext cx="7800558" cy="469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59;p46"/>
          <p:cNvSpPr txBox="1"/>
          <p:nvPr/>
        </p:nvSpPr>
        <p:spPr>
          <a:xfrm>
            <a:off x="8239648" y="2267578"/>
            <a:ext cx="358476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Currently available: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Drugs (DrugBank)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Transcription factors (ENCODE)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miRNA (</a:t>
            </a:r>
            <a:r>
              <a:rPr lang="en-US" sz="18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MirTarBase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Chemical compounds (</a:t>
            </a:r>
            <a:r>
              <a:rPr lang="en-US" sz="18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ChEMBL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Pathways (WikiPathways/</a:t>
            </a:r>
            <a:r>
              <a:rPr lang="en-US" sz="18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Reactome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Rare diseases (</a:t>
            </a:r>
            <a:r>
              <a:rPr lang="en-US" sz="1800" dirty="0" smtClean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OMIM, </a:t>
            </a:r>
            <a:r>
              <a:rPr lang="en-US" sz="1800" dirty="0" err="1" smtClean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Orphanet</a:t>
            </a:r>
            <a:r>
              <a:rPr lang="en-US" sz="1800" dirty="0" smtClean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02" y="4826001"/>
            <a:ext cx="5071870" cy="203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45" y="5377519"/>
            <a:ext cx="4838336" cy="1480481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Down Arrow 6"/>
          <p:cNvSpPr/>
          <p:nvPr/>
        </p:nvSpPr>
        <p:spPr>
          <a:xfrm>
            <a:off x="4076310" y="4947171"/>
            <a:ext cx="484632" cy="412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Integration of knowledge sources</a:t>
            </a:r>
            <a:endParaRPr lang="en-US" sz="4000" dirty="0"/>
          </a:p>
        </p:txBody>
      </p:sp>
      <p:pic>
        <p:nvPicPr>
          <p:cNvPr id="9" name="Picture 8" descr="Streamline - zna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9315707" y="4619825"/>
            <a:ext cx="484632" cy="4123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229091" y="1725175"/>
            <a:ext cx="4761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hlinkClick r:id="rId6"/>
              </a:rPr>
              <a:t>https://cytargetlinker.github.io</a:t>
            </a:r>
            <a:r>
              <a:rPr lang="en-GB" sz="2400" b="1" dirty="0" smtClean="0">
                <a:hlinkClick r:id="rId6"/>
              </a:rPr>
              <a:t>/</a:t>
            </a:r>
            <a:r>
              <a:rPr lang="en-GB" sz="2400" b="1" dirty="0" smtClean="0"/>
              <a:t>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06430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0" y="1035232"/>
            <a:ext cx="6553200" cy="575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60" y="2728595"/>
            <a:ext cx="2667000" cy="154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Integration of knowledge sources</a:t>
            </a:r>
            <a:endParaRPr lang="en-US" sz="4000" dirty="0"/>
          </a:p>
        </p:txBody>
      </p:sp>
      <p:pic>
        <p:nvPicPr>
          <p:cNvPr id="5" name="Picture 4" descr="Streamline - zna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Why networks?</a:t>
            </a:r>
            <a:endParaRPr lang="en-US" sz="40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8" y="1200441"/>
            <a:ext cx="7272021" cy="55247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066" y="56579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hlinkClick r:id="rId4"/>
              </a:rPr>
              <a:t>https://metabolicatlas.org</a:t>
            </a:r>
            <a:endParaRPr lang="en-GB" dirty="0" smtClean="0"/>
          </a:p>
          <a:p>
            <a:r>
              <a:rPr lang="en-GB" dirty="0" smtClean="0"/>
              <a:t>Golgi apparatus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79949" y="1672820"/>
            <a:ext cx="2686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Biology</a:t>
            </a:r>
            <a:br>
              <a:rPr lang="en-US" sz="3200" dirty="0"/>
            </a:br>
            <a:r>
              <a:rPr lang="en-US" sz="3200" dirty="0"/>
              <a:t>is networks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0864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Identification of causal relationships</a:t>
            </a:r>
            <a:endParaRPr lang="en-US" sz="40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0" y="1035232"/>
            <a:ext cx="6553200" cy="5753100"/>
          </a:xfrm>
          <a:prstGeom prst="rect">
            <a:avLst/>
          </a:prstGeom>
        </p:spPr>
      </p:pic>
      <p:sp>
        <p:nvSpPr>
          <p:cNvPr id="5" name="Google Shape;366;p26"/>
          <p:cNvSpPr txBox="1"/>
          <p:nvPr/>
        </p:nvSpPr>
        <p:spPr>
          <a:xfrm>
            <a:off x="6660000" y="3179482"/>
            <a:ext cx="5331900" cy="78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Possible explanation for </a:t>
            </a:r>
            <a:r>
              <a:rPr lang="en-US" sz="20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neurite growth problems in neuronal cells of Rett syndrome patients:</a:t>
            </a: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67;p26"/>
          <p:cNvSpPr txBox="1"/>
          <p:nvPr/>
        </p:nvSpPr>
        <p:spPr>
          <a:xfrm>
            <a:off x="6921145" y="4211006"/>
            <a:ext cx="8505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MECP2</a:t>
            </a: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68;p26"/>
          <p:cNvSpPr txBox="1"/>
          <p:nvPr/>
        </p:nvSpPr>
        <p:spPr>
          <a:xfrm>
            <a:off x="8289298" y="4211006"/>
            <a:ext cx="8403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MEF2C</a:t>
            </a: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69;p26"/>
          <p:cNvSpPr txBox="1"/>
          <p:nvPr/>
        </p:nvSpPr>
        <p:spPr>
          <a:xfrm>
            <a:off x="9874690" y="4205468"/>
            <a:ext cx="7056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CAPG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370;p26"/>
          <p:cNvCxnSpPr>
            <a:stCxn id="6" idx="3"/>
          </p:cNvCxnSpPr>
          <p:nvPr/>
        </p:nvCxnSpPr>
        <p:spPr>
          <a:xfrm>
            <a:off x="7771645" y="4395656"/>
            <a:ext cx="44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371;p26"/>
          <p:cNvCxnSpPr/>
          <p:nvPr/>
        </p:nvCxnSpPr>
        <p:spPr>
          <a:xfrm>
            <a:off x="8217289" y="4211007"/>
            <a:ext cx="0" cy="328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372;p26"/>
          <p:cNvCxnSpPr>
            <a:stCxn id="7" idx="3"/>
          </p:cNvCxnSpPr>
          <p:nvPr/>
        </p:nvCxnSpPr>
        <p:spPr>
          <a:xfrm rot="10800000" flipH="1">
            <a:off x="9129598" y="4384556"/>
            <a:ext cx="599700" cy="11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73;p26"/>
          <p:cNvCxnSpPr/>
          <p:nvPr/>
        </p:nvCxnSpPr>
        <p:spPr>
          <a:xfrm>
            <a:off x="9729457" y="4211006"/>
            <a:ext cx="0" cy="328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374;p26"/>
          <p:cNvSpPr/>
          <p:nvPr/>
        </p:nvSpPr>
        <p:spPr>
          <a:xfrm>
            <a:off x="7367098" y="5430868"/>
            <a:ext cx="41247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Capping of 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Forked Actin Filaments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Responsible for c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ytoskeleton 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organization, neurite </a:t>
            </a:r>
            <a:r>
              <a:rPr lang="en-US" sz="1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growth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75;p26"/>
          <p:cNvSpPr/>
          <p:nvPr/>
        </p:nvSpPr>
        <p:spPr>
          <a:xfrm>
            <a:off x="8493420" y="4678244"/>
            <a:ext cx="432000" cy="461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76;p26"/>
          <p:cNvSpPr/>
          <p:nvPr/>
        </p:nvSpPr>
        <p:spPr>
          <a:xfrm>
            <a:off x="10011481" y="4685079"/>
            <a:ext cx="432000" cy="447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377;p26"/>
          <p:cNvCxnSpPr/>
          <p:nvPr/>
        </p:nvCxnSpPr>
        <p:spPr>
          <a:xfrm flipH="1">
            <a:off x="7858301" y="4102252"/>
            <a:ext cx="218400" cy="58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3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5900" y="1359872"/>
            <a:ext cx="6890601" cy="1311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91840" y="3633856"/>
            <a:ext cx="670560" cy="3454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3962400" y="3806576"/>
            <a:ext cx="2449405" cy="5215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6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Identification of common mechanisms</a:t>
            </a:r>
            <a:endParaRPr lang="en-US" sz="40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95" y="1147671"/>
            <a:ext cx="6632218" cy="5291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572" y="1818364"/>
            <a:ext cx="42734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does a group of CNV syndromes have in common to explain high schizophrenia risk?</a:t>
            </a:r>
          </a:p>
          <a:p>
            <a:endParaRPr lang="en-US" sz="2000" dirty="0"/>
          </a:p>
          <a:p>
            <a:r>
              <a:rPr lang="en-US" sz="2000" dirty="0" smtClean="0"/>
              <a:t>-&gt; Their molecular pathways converge in the BDNF signaling pathway (and a few more)</a:t>
            </a: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45" y="5222398"/>
            <a:ext cx="5711320" cy="149222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51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801" y="31589"/>
            <a:ext cx="10816354" cy="1401426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Identification of linked pathways, diseases or drug targets</a:t>
            </a:r>
            <a:endParaRPr lang="en-US" sz="40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4236" y="1788076"/>
            <a:ext cx="5372161" cy="362708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b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KCNH2</a:t>
            </a:r>
            <a:r>
              <a:rPr lang="en-US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is also part of the IL-18 pathway, which </a:t>
            </a:r>
            <a:r>
              <a:rPr lang="en-NL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is a member of the IL-1 family of cytokines</a:t>
            </a:r>
            <a:r>
              <a:rPr lang="en-US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 It provides instructions for making potassium channels. It is also present in microglia and CNS.</a:t>
            </a:r>
          </a:p>
          <a:p>
            <a:pPr marL="285750" indent="-285750"/>
            <a:r>
              <a:rPr lang="en-US" sz="2000" b="1" smtClean="0">
                <a:solidFill>
                  <a:srgbClr val="000000"/>
                </a:solidFill>
                <a:latin typeface="Calibri" panose="020F0502020204030204" pitchFamily="34" charset="0"/>
              </a:rPr>
              <a:t>IL-18</a:t>
            </a:r>
            <a:r>
              <a:rPr lang="en-US" sz="2000" smtClean="0">
                <a:solidFill>
                  <a:srgbClr val="000000"/>
                </a:solidFill>
                <a:latin typeface="Calibri" panose="020F0502020204030204" pitchFamily="34" charset="0"/>
              </a:rPr>
              <a:t> activates </a:t>
            </a:r>
            <a:r>
              <a:rPr lang="en-NL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hematopoietic cell types mediating both Th1 and Th2 responses and is the primary inducer of interferon-</a:t>
            </a:r>
            <a:r>
              <a:rPr lang="en-US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NL" sz="200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in these cells</a:t>
            </a:r>
            <a:endParaRPr lang="en-US" sz="200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/>
            <a:r>
              <a:rPr lang="en-US" sz="2000" b="1" smtClean="0">
                <a:latin typeface="Calibri" panose="020F0502020204030204" pitchFamily="34" charset="0"/>
                <a:ea typeface="Calibri" panose="020F0502020204030204" pitchFamily="34" charset="0"/>
              </a:rPr>
              <a:t>Verapamil </a:t>
            </a:r>
            <a:r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</a:rPr>
              <a:t>was used in neurological diseases such as, Alzheimer, Huntington and Parkinson's disease</a:t>
            </a:r>
            <a:endParaRPr lang="en-NL" sz="2000" b="1" smtClean="0"/>
          </a:p>
          <a:p>
            <a:endParaRPr lang="en-GB" sz="2000" dirty="0"/>
          </a:p>
        </p:txBody>
      </p:sp>
      <p:pic>
        <p:nvPicPr>
          <p:cNvPr id="5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D98690E-23B2-45C1-A91C-0FD40E41B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5" t="28832" r="32627" b="23814"/>
          <a:stretch/>
        </p:blipFill>
        <p:spPr>
          <a:xfrm>
            <a:off x="6053188" y="3017521"/>
            <a:ext cx="5915292" cy="3271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35" y="1540193"/>
            <a:ext cx="35449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Significantly differentially expressed</a:t>
            </a:r>
          </a:p>
          <a:p>
            <a:pPr algn="ctr"/>
            <a:r>
              <a:rPr lang="en-US" dirty="0" smtClean="0"/>
              <a:t>Network hub</a:t>
            </a:r>
          </a:p>
          <a:p>
            <a:pPr algn="ctr"/>
            <a:r>
              <a:rPr lang="en-US" dirty="0" smtClean="0"/>
              <a:t>Involved in IL-18 pathway</a:t>
            </a:r>
            <a:endParaRPr lang="en-GB" dirty="0" smtClean="0"/>
          </a:p>
          <a:p>
            <a:pPr algn="ctr"/>
            <a:r>
              <a:rPr lang="en-US" dirty="0" smtClean="0"/>
              <a:t>Linked to diseases</a:t>
            </a:r>
          </a:p>
          <a:p>
            <a:pPr algn="ctr"/>
            <a:r>
              <a:rPr lang="en-US" dirty="0" smtClean="0"/>
              <a:t>Drug known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rot="5400000">
            <a:off x="9009605" y="3131596"/>
            <a:ext cx="1300479" cy="10723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837" y="5640984"/>
            <a:ext cx="35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 thesis: </a:t>
            </a:r>
            <a:r>
              <a:rPr lang="en-GB" dirty="0" err="1">
                <a:solidFill>
                  <a:srgbClr val="000000"/>
                </a:solidFill>
              </a:rPr>
              <a:t>Theodoros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Zarotiadis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17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78" y="1145738"/>
            <a:ext cx="7058722" cy="5712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576" y="3698240"/>
            <a:ext cx="4503144" cy="30283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Identification of drug targets</a:t>
            </a:r>
            <a:endParaRPr lang="en-US" sz="4000" dirty="0"/>
          </a:p>
        </p:txBody>
      </p:sp>
      <p:pic>
        <p:nvPicPr>
          <p:cNvPr id="5" name="Picture 4" descr="Streamline - zna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40505" cy="6858000"/>
          </a:xfrm>
          <a:prstGeom prst="rect">
            <a:avLst/>
          </a:prstGeom>
          <a:solidFill>
            <a:srgbClr val="E0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759636" y="999190"/>
            <a:ext cx="41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1</a:t>
            </a:r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619" y="2013284"/>
            <a:ext cx="2799266" cy="2658683"/>
          </a:xfrm>
          <a:prstGeom prst="rect">
            <a:avLst/>
          </a:prstGeom>
        </p:spPr>
      </p:pic>
      <p:pic>
        <p:nvPicPr>
          <p:cNvPr id="5" name="Picture 4" descr="Streamline -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549" y="4681173"/>
            <a:ext cx="2744408" cy="56467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flipV="1">
            <a:off x="3089317" y="6200057"/>
            <a:ext cx="274320" cy="27432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V="1">
            <a:off x="3135037" y="5969520"/>
            <a:ext cx="182880" cy="182880"/>
          </a:xfrm>
          <a:prstGeom prst="ellipse">
            <a:avLst/>
          </a:prstGeom>
          <a:solidFill>
            <a:srgbClr val="72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V="1">
            <a:off x="3180757" y="5811667"/>
            <a:ext cx="91440" cy="91440"/>
          </a:xfrm>
          <a:prstGeom prst="ellipse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656;p4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35811" r="26781" b="39587"/>
          <a:stretch/>
        </p:blipFill>
        <p:spPr>
          <a:xfrm>
            <a:off x="4725963" y="668740"/>
            <a:ext cx="4868413" cy="176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528055" y="3234519"/>
            <a:ext cx="7854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Network extension Hands-on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 Cytoscape to create 2 different networks, one based on a molecular pathway, another based on a list of differentially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Extend the networks with 2 information on chemical compound/drugs and their targets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107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8" y="5255372"/>
            <a:ext cx="1195388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EN-Funded by the EU-PANTO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0975" y="4823102"/>
            <a:ext cx="3947883" cy="828246"/>
          </a:xfrm>
          <a:prstGeom prst="rect">
            <a:avLst/>
          </a:prstGeom>
        </p:spPr>
      </p:pic>
      <p:pic>
        <p:nvPicPr>
          <p:cNvPr id="19" name="Picture 18" descr="Linija grafika za naslovn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47294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20006" y="5699747"/>
            <a:ext cx="3918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600" b="1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HORIZON-WIDERA-2021-ACCESS-02</a:t>
            </a:r>
            <a:endParaRPr lang="en-US" sz="1600" b="1">
              <a:solidFill>
                <a:schemeClr val="bg1">
                  <a:lumMod val="50000"/>
                </a:schemeClr>
              </a:solidFill>
              <a:latin typeface="Raleway" pitchFamily="2" charset="0"/>
            </a:endParaRPr>
          </a:p>
          <a:p>
            <a:r>
              <a:rPr lang="sr-Latn-RS" sz="1600" b="1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Twinning </a:t>
            </a:r>
            <a:r>
              <a:rPr lang="sr-Latn-RS" sz="1600" b="1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Western Balkans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aleway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85029" y="609602"/>
            <a:ext cx="80409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600" dirty="0">
                <a:latin typeface="Raleway ExtraLight" pitchFamily="2" charset="0"/>
              </a:rPr>
              <a:t>Strengthening regional </a:t>
            </a:r>
            <a:r>
              <a:rPr lang="en-US" sz="2600" b="1" dirty="0">
                <a:latin typeface="Raleway" pitchFamily="2" charset="0"/>
              </a:rPr>
              <a:t>st</a:t>
            </a:r>
            <a:r>
              <a:rPr lang="en-US" sz="2600" dirty="0">
                <a:latin typeface="Raleway ExtraLight" pitchFamily="2" charset="0"/>
              </a:rPr>
              <a:t>em cells based </a:t>
            </a:r>
            <a:r>
              <a:rPr lang="en-US" sz="2600" b="1" dirty="0">
                <a:latin typeface="Raleway" pitchFamily="2" charset="0"/>
              </a:rPr>
              <a:t>re</a:t>
            </a:r>
            <a:r>
              <a:rPr lang="en-US" sz="2600" dirty="0">
                <a:latin typeface="Raleway ExtraLight" pitchFamily="2" charset="0"/>
              </a:rPr>
              <a:t>search </a:t>
            </a:r>
            <a:r>
              <a:rPr lang="en-US" sz="2600">
                <a:latin typeface="Raleway ExtraLight" pitchFamily="2" charset="0"/>
              </a:rPr>
              <a:t>for </a:t>
            </a:r>
            <a:r>
              <a:rPr lang="en-US" sz="2600" b="1">
                <a:latin typeface="Raleway" pitchFamily="2" charset="0"/>
              </a:rPr>
              <a:t>a</a:t>
            </a:r>
            <a:r>
              <a:rPr lang="en-US" sz="2600">
                <a:latin typeface="Raleway ExtraLight" pitchFamily="2" charset="0"/>
              </a:rPr>
              <a:t>dvancement of </a:t>
            </a:r>
            <a:r>
              <a:rPr lang="en-US" sz="2600" b="1" dirty="0">
                <a:latin typeface="Raleway" pitchFamily="2" charset="0"/>
              </a:rPr>
              <a:t>m</a:t>
            </a:r>
            <a:r>
              <a:rPr lang="en-US" sz="2600" dirty="0">
                <a:latin typeface="Raleway ExtraLight" pitchFamily="2" charset="0"/>
              </a:rPr>
              <a:t>ulti moda</a:t>
            </a:r>
            <a:r>
              <a:rPr lang="en-US" sz="2600" b="1" dirty="0">
                <a:latin typeface="Raleway" pitchFamily="2" charset="0"/>
              </a:rPr>
              <a:t>l </a:t>
            </a:r>
            <a:r>
              <a:rPr lang="en-US" sz="2600" b="1">
                <a:latin typeface="Raleway" pitchFamily="2" charset="0"/>
              </a:rPr>
              <a:t>i</a:t>
            </a:r>
            <a:r>
              <a:rPr lang="en-US" sz="2600">
                <a:latin typeface="Raleway ExtraLight" pitchFamily="2" charset="0"/>
              </a:rPr>
              <a:t>nnovative </a:t>
            </a:r>
          </a:p>
          <a:p>
            <a:pPr algn="r"/>
            <a:r>
              <a:rPr lang="en-US" sz="2600">
                <a:latin typeface="Raleway ExtraLight" pitchFamily="2" charset="0"/>
              </a:rPr>
              <a:t>strategy for modelling</a:t>
            </a:r>
          </a:p>
          <a:p>
            <a:pPr algn="r"/>
            <a:r>
              <a:rPr lang="en-US" sz="2600" b="1">
                <a:latin typeface="Raleway" pitchFamily="2" charset="0"/>
              </a:rPr>
              <a:t>ne</a:t>
            </a:r>
            <a:r>
              <a:rPr lang="en-US" sz="2600">
                <a:latin typeface="Raleway ExtraLight" pitchFamily="2" charset="0"/>
              </a:rPr>
              <a:t>urodevelopmental disorders</a:t>
            </a:r>
            <a:endParaRPr lang="en-US" sz="2600" b="1" dirty="0">
              <a:latin typeface="Raleway" pitchFamily="2" charset="0"/>
            </a:endParaRPr>
          </a:p>
        </p:txBody>
      </p:sp>
      <p:pic>
        <p:nvPicPr>
          <p:cNvPr id="25" name="Picture 24" descr="Streamline zna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864" y="2828321"/>
            <a:ext cx="4928626" cy="1636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9BE80-24DF-4BA4-8189-808926B51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139" y="5778753"/>
            <a:ext cx="1347333" cy="426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FCE1D-7603-4578-BFF2-32A877552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345" y="5760388"/>
            <a:ext cx="1700931" cy="49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C99AF-C963-47B9-B456-6A4408570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036" y="5681132"/>
            <a:ext cx="688908" cy="658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78" y="1751191"/>
            <a:ext cx="476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Thank you for your attention!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3915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Biological networks</a:t>
            </a:r>
            <a:endParaRPr lang="en-US" sz="4000" dirty="0"/>
          </a:p>
        </p:txBody>
      </p:sp>
      <p:pic>
        <p:nvPicPr>
          <p:cNvPr id="3" name="Picture 2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00" y="1090369"/>
            <a:ext cx="9132349" cy="576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5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108960" y="3120390"/>
            <a:ext cx="11430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Gene</a:t>
            </a:r>
            <a:endParaRPr lang="en-GB" sz="2000" b="1" dirty="0"/>
          </a:p>
        </p:txBody>
      </p:sp>
      <p:sp>
        <p:nvSpPr>
          <p:cNvPr id="3" name="Oval 2"/>
          <p:cNvSpPr/>
          <p:nvPr/>
        </p:nvSpPr>
        <p:spPr>
          <a:xfrm>
            <a:off x="1421130" y="1976676"/>
            <a:ext cx="11430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SNP</a:t>
            </a:r>
            <a:endParaRPr lang="en-GB" sz="2000" b="1" dirty="0"/>
          </a:p>
        </p:txBody>
      </p:sp>
      <p:sp>
        <p:nvSpPr>
          <p:cNvPr id="4" name="Oval 3"/>
          <p:cNvSpPr/>
          <p:nvPr/>
        </p:nvSpPr>
        <p:spPr>
          <a:xfrm>
            <a:off x="5087861" y="3887985"/>
            <a:ext cx="123825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mRNA</a:t>
            </a:r>
            <a:endParaRPr lang="en-GB" sz="2000" b="1" dirty="0"/>
          </a:p>
        </p:txBody>
      </p:sp>
      <p:sp>
        <p:nvSpPr>
          <p:cNvPr id="5" name="Oval 4"/>
          <p:cNvSpPr/>
          <p:nvPr/>
        </p:nvSpPr>
        <p:spPr>
          <a:xfrm>
            <a:off x="7174230" y="3177064"/>
            <a:ext cx="1352550" cy="914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Protein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494520" y="2262664"/>
            <a:ext cx="1143000" cy="9144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M2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494520" y="3946684"/>
            <a:ext cx="1143000" cy="9144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M1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59180" y="4701064"/>
            <a:ext cx="1504950" cy="9144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Disease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2" idx="1"/>
            <a:endCxn id="3" idx="5"/>
          </p:cNvCxnSpPr>
          <p:nvPr/>
        </p:nvCxnSpPr>
        <p:spPr>
          <a:xfrm flipH="1" flipV="1">
            <a:off x="2396742" y="2757165"/>
            <a:ext cx="879606" cy="497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4"/>
            <a:endCxn id="8" idx="0"/>
          </p:cNvCxnSpPr>
          <p:nvPr/>
        </p:nvCxnSpPr>
        <p:spPr>
          <a:xfrm flipH="1">
            <a:off x="1811655" y="2891076"/>
            <a:ext cx="180975" cy="1809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76987" y="250787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has_a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02446" y="3542586"/>
            <a:ext cx="16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associated_with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2" idx="6"/>
            <a:endCxn id="4" idx="2"/>
          </p:cNvCxnSpPr>
          <p:nvPr/>
        </p:nvCxnSpPr>
        <p:spPr>
          <a:xfrm>
            <a:off x="4251960" y="3577590"/>
            <a:ext cx="835901" cy="767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77010" y="4034790"/>
            <a:ext cx="15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transcribes_to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4" idx="6"/>
            <a:endCxn id="5" idx="2"/>
          </p:cNvCxnSpPr>
          <p:nvPr/>
        </p:nvCxnSpPr>
        <p:spPr>
          <a:xfrm flipV="1">
            <a:off x="6326111" y="3634264"/>
            <a:ext cx="848119" cy="710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43726" y="4091464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translates_to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713470" y="3236476"/>
            <a:ext cx="102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catalyses</a:t>
            </a:r>
            <a:endParaRPr lang="en-GB" dirty="0"/>
          </a:p>
        </p:txBody>
      </p:sp>
      <p:cxnSp>
        <p:nvCxnSpPr>
          <p:cNvPr id="18" name="Straight Arrow Connector 17"/>
          <p:cNvCxnSpPr>
            <a:stCxn id="7" idx="0"/>
            <a:endCxn id="6" idx="4"/>
          </p:cNvCxnSpPr>
          <p:nvPr/>
        </p:nvCxnSpPr>
        <p:spPr>
          <a:xfrm flipV="1">
            <a:off x="10066020" y="3177064"/>
            <a:ext cx="0" cy="76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6"/>
          </p:cNvCxnSpPr>
          <p:nvPr/>
        </p:nvCxnSpPr>
        <p:spPr>
          <a:xfrm flipV="1">
            <a:off x="8526780" y="3577590"/>
            <a:ext cx="1539240" cy="56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5"/>
            <a:endCxn id="7" idx="2"/>
          </p:cNvCxnSpPr>
          <p:nvPr/>
        </p:nvCxnSpPr>
        <p:spPr>
          <a:xfrm>
            <a:off x="8328704" y="3957553"/>
            <a:ext cx="1165816" cy="44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11089" y="4195482"/>
            <a:ext cx="10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binds_to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0066020" y="3246205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converts_to</a:t>
            </a:r>
            <a:endParaRPr lang="en-GB" dirty="0"/>
          </a:p>
        </p:txBody>
      </p:sp>
      <p:cxnSp>
        <p:nvCxnSpPr>
          <p:cNvPr id="23" name="Elbow Connector 22"/>
          <p:cNvCxnSpPr>
            <a:stCxn id="5" idx="0"/>
            <a:endCxn id="2" idx="0"/>
          </p:cNvCxnSpPr>
          <p:nvPr/>
        </p:nvCxnSpPr>
        <p:spPr>
          <a:xfrm rot="16200000" flipV="1">
            <a:off x="5737146" y="1063704"/>
            <a:ext cx="56674" cy="4170045"/>
          </a:xfrm>
          <a:prstGeom prst="bentConnector3">
            <a:avLst>
              <a:gd name="adj1" fmla="val 5033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20362" y="2460783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regulates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7279005" y="5615464"/>
            <a:ext cx="1143000" cy="9144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Drug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25" idx="0"/>
            <a:endCxn id="5" idx="4"/>
          </p:cNvCxnSpPr>
          <p:nvPr/>
        </p:nvCxnSpPr>
        <p:spPr>
          <a:xfrm flipV="1">
            <a:off x="7850505" y="4091464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20689" y="513361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inhibits</a:t>
            </a:r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5992292" y="1397913"/>
            <a:ext cx="1771650" cy="9144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Reference</a:t>
            </a:r>
            <a:endParaRPr lang="en-GB" sz="20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stCxn id="28" idx="4"/>
          </p:cNvCxnSpPr>
          <p:nvPr/>
        </p:nvCxnSpPr>
        <p:spPr>
          <a:xfrm>
            <a:off x="6878117" y="2312313"/>
            <a:ext cx="36672" cy="598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98024" y="1770191"/>
            <a:ext cx="194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provides_evidence</a:t>
            </a:r>
            <a:endParaRPr lang="en-GB" dirty="0"/>
          </a:p>
        </p:txBody>
      </p:sp>
      <p:pic>
        <p:nvPicPr>
          <p:cNvPr id="31" name="Google Shape;165;p1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r="12428"/>
          <a:stretch/>
        </p:blipFill>
        <p:spPr>
          <a:xfrm>
            <a:off x="10832473" y="6097911"/>
            <a:ext cx="1248195" cy="66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Arrow Connector 31"/>
          <p:cNvCxnSpPr>
            <a:stCxn id="28" idx="6"/>
          </p:cNvCxnSpPr>
          <p:nvPr/>
        </p:nvCxnSpPr>
        <p:spPr>
          <a:xfrm>
            <a:off x="7763942" y="1855113"/>
            <a:ext cx="949528" cy="175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2"/>
          </p:cNvCxnSpPr>
          <p:nvPr/>
        </p:nvCxnSpPr>
        <p:spPr>
          <a:xfrm flipH="1">
            <a:off x="2875280" y="1855113"/>
            <a:ext cx="3117012" cy="1148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519558" y="2273379"/>
            <a:ext cx="251136" cy="1702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624290" y="2312313"/>
            <a:ext cx="1887027" cy="1531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2"/>
          </p:cNvCxnSpPr>
          <p:nvPr/>
        </p:nvCxnSpPr>
        <p:spPr>
          <a:xfrm flipH="1">
            <a:off x="1889511" y="1855113"/>
            <a:ext cx="4102781" cy="2075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40932" y="2305290"/>
            <a:ext cx="1279757" cy="2652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5"/>
          </p:cNvCxnSpPr>
          <p:nvPr/>
        </p:nvCxnSpPr>
        <p:spPr>
          <a:xfrm>
            <a:off x="7504490" y="2178402"/>
            <a:ext cx="1127066" cy="1895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6"/>
            <a:endCxn id="22" idx="1"/>
          </p:cNvCxnSpPr>
          <p:nvPr/>
        </p:nvCxnSpPr>
        <p:spPr>
          <a:xfrm>
            <a:off x="7763942" y="1855113"/>
            <a:ext cx="2302078" cy="1575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Knowledge graphs of molecular biology</a:t>
            </a:r>
            <a:endParaRPr lang="en-US" sz="4000" dirty="0"/>
          </a:p>
        </p:txBody>
      </p:sp>
      <p:pic>
        <p:nvPicPr>
          <p:cNvPr id="41" name="Picture 40" descr="Streamline - zna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0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50161" y="2355160"/>
            <a:ext cx="11102399" cy="362708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Protein-Protein</a:t>
            </a:r>
            <a:r>
              <a:rPr lang="en-US" dirty="0" smtClean="0"/>
              <a:t> </a:t>
            </a:r>
            <a:r>
              <a:rPr lang="en-US" b="1" dirty="0" smtClean="0"/>
              <a:t>interactions</a:t>
            </a:r>
            <a:r>
              <a:rPr lang="en-US" dirty="0" smtClean="0"/>
              <a:t>: STRING, </a:t>
            </a:r>
            <a:r>
              <a:rPr lang="en-US" dirty="0" err="1" smtClean="0"/>
              <a:t>IntAct</a:t>
            </a:r>
            <a:r>
              <a:rPr lang="en-US" dirty="0" smtClean="0"/>
              <a:t>, MINT</a:t>
            </a:r>
          </a:p>
          <a:p>
            <a:pPr lvl="1"/>
            <a:r>
              <a:rPr lang="en-US" b="1" dirty="0" smtClean="0"/>
              <a:t>Metabolic reactions</a:t>
            </a:r>
            <a:r>
              <a:rPr lang="en-US" dirty="0" smtClean="0"/>
              <a:t>: Rhea, BRENDA, HMDB</a:t>
            </a:r>
          </a:p>
          <a:p>
            <a:pPr lvl="1"/>
            <a:r>
              <a:rPr lang="en-US" b="1" dirty="0" smtClean="0"/>
              <a:t>Protein-Compound interactions</a:t>
            </a:r>
            <a:r>
              <a:rPr lang="en-US" dirty="0" smtClean="0"/>
              <a:t>: DrugBank, Pathway Commons, </a:t>
            </a:r>
            <a:r>
              <a:rPr lang="en-US" dirty="0" err="1" smtClean="0"/>
              <a:t>BioDrugScreen</a:t>
            </a:r>
            <a:r>
              <a:rPr lang="en-US" dirty="0" smtClean="0"/>
              <a:t>, Ligand Expo</a:t>
            </a:r>
          </a:p>
          <a:p>
            <a:pPr lvl="1"/>
            <a:r>
              <a:rPr lang="en-US" b="1" dirty="0" smtClean="0"/>
              <a:t>Genetic interactions</a:t>
            </a:r>
            <a:r>
              <a:rPr lang="en-US" dirty="0" smtClean="0"/>
              <a:t>: BIND, </a:t>
            </a:r>
            <a:r>
              <a:rPr lang="en-US" dirty="0" err="1" smtClean="0"/>
              <a:t>GeneMANIA</a:t>
            </a:r>
            <a:r>
              <a:rPr lang="en-US" dirty="0" smtClean="0"/>
              <a:t>, </a:t>
            </a:r>
            <a:r>
              <a:rPr lang="en-US" dirty="0" err="1" smtClean="0"/>
              <a:t>Interactome</a:t>
            </a:r>
            <a:endParaRPr lang="en-US" dirty="0" smtClean="0"/>
          </a:p>
          <a:p>
            <a:pPr lvl="1"/>
            <a:r>
              <a:rPr lang="en-US" dirty="0" smtClean="0"/>
              <a:t>All of them: </a:t>
            </a:r>
            <a:r>
              <a:rPr lang="en-US" b="1" dirty="0" smtClean="0"/>
              <a:t>Pathway databases</a:t>
            </a:r>
            <a:r>
              <a:rPr lang="en-US" dirty="0" smtClean="0"/>
              <a:t>: WikiPathways, KEGG, </a:t>
            </a:r>
            <a:r>
              <a:rPr lang="en-US" dirty="0" err="1" smtClean="0"/>
              <a:t>Reactome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099058" y="1479009"/>
            <a:ext cx="3393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hlinkClick r:id="rId2"/>
              </a:rPr>
              <a:t>www.pathguide.org</a:t>
            </a:r>
            <a:endParaRPr lang="en-GB" sz="2800" dirty="0"/>
          </a:p>
        </p:txBody>
      </p:sp>
      <p:pic>
        <p:nvPicPr>
          <p:cNvPr id="4" name="Google Shape;541;p3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21" y="4374155"/>
            <a:ext cx="1537304" cy="116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40" y="4842620"/>
            <a:ext cx="1578350" cy="1417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21" y="5080903"/>
            <a:ext cx="2878663" cy="67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3" y="1236291"/>
            <a:ext cx="2861723" cy="1118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136" y="2355160"/>
            <a:ext cx="1583650" cy="582939"/>
          </a:xfrm>
          <a:prstGeom prst="rect">
            <a:avLst/>
          </a:prstGeom>
          <a:solidFill>
            <a:srgbClr val="008080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136" y="1599114"/>
            <a:ext cx="1515089" cy="68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41" y="3120017"/>
            <a:ext cx="2352675" cy="590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Dat</a:t>
            </a:r>
            <a:r>
              <a:rPr lang="en-US" sz="4000" dirty="0" smtClean="0"/>
              <a:t>a and knowledge sources</a:t>
            </a:r>
            <a:endParaRPr lang="en-US" sz="4000" dirty="0"/>
          </a:p>
        </p:txBody>
      </p:sp>
      <p:pic>
        <p:nvPicPr>
          <p:cNvPr id="12" name="Picture 11" descr="Streamline - znak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9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Why pathways?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75648" y="1056373"/>
            <a:ext cx="5482352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treamline - zn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099" r="2008" b="1934"/>
          <a:stretch/>
        </p:blipFill>
        <p:spPr>
          <a:xfrm>
            <a:off x="6518850" y="1451212"/>
            <a:ext cx="5136339" cy="485008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 cmpd="sng">
            <a:solidFill>
              <a:schemeClr val="bg1">
                <a:lumMod val="50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/>
          <p:cNvSpPr/>
          <p:nvPr/>
        </p:nvSpPr>
        <p:spPr>
          <a:xfrm>
            <a:off x="1375646" y="2112747"/>
            <a:ext cx="3988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Intuitive representation of complex information</a:t>
            </a:r>
          </a:p>
          <a:p>
            <a:pPr lvl="1">
              <a:lnSpc>
                <a:spcPct val="125000"/>
              </a:lnSpc>
            </a:pPr>
            <a:r>
              <a:rPr lang="en-US" sz="2400" dirty="0" smtClean="0">
                <a:latin typeface="Wingdings"/>
              </a:rPr>
              <a:t>è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Over 1000 published each month</a:t>
            </a:r>
          </a:p>
          <a:p>
            <a:pPr marL="457200" indent="-457200">
              <a:lnSpc>
                <a:spcPct val="125000"/>
              </a:lnSpc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Proteins / genes / metabolites</a:t>
            </a:r>
          </a:p>
          <a:p>
            <a:pPr marL="457200" indent="-457200">
              <a:lnSpc>
                <a:spcPct val="125000"/>
              </a:lnSpc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Interactions / reactions</a:t>
            </a:r>
          </a:p>
          <a:p>
            <a:pPr marL="457200" indent="-457200">
              <a:lnSpc>
                <a:spcPct val="125000"/>
              </a:lnSpc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Subcellular location 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8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17" descr="Panel1b.png"/>
          <p:cNvPicPr preferRelativeResize="0"/>
          <p:nvPr/>
        </p:nvPicPr>
        <p:blipFill rotWithShape="1">
          <a:blip r:embed="rId2">
            <a:alphaModFix/>
          </a:blip>
          <a:srcRect l="1559" t="13254" r="1364" b="3541"/>
          <a:stretch/>
        </p:blipFill>
        <p:spPr>
          <a:xfrm>
            <a:off x="1190069" y="1058779"/>
            <a:ext cx="9018456" cy="57992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375646" y="0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/>
              <a:t> Why pathway models?</a:t>
            </a:r>
            <a:endParaRPr lang="en-US" sz="3600" dirty="0"/>
          </a:p>
        </p:txBody>
      </p:sp>
      <p:pic>
        <p:nvPicPr>
          <p:cNvPr id="4" name="Picture 3" descr="Streamline - zna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502" y="5515742"/>
            <a:ext cx="1865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hlinkClick r:id="rId2"/>
              </a:rPr>
              <a:t>wikipathways.org</a:t>
            </a:r>
            <a:endParaRPr lang="en-GB" sz="1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9" y="1342949"/>
            <a:ext cx="2388277" cy="21446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83" y="1249681"/>
            <a:ext cx="8734431" cy="513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99" y="5091050"/>
            <a:ext cx="5777301" cy="176784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43502" y="4167720"/>
            <a:ext cx="231993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Downloadable content</a:t>
            </a:r>
          </a:p>
          <a:p>
            <a:r>
              <a:rPr lang="en-US" dirty="0" smtClean="0"/>
              <a:t>API</a:t>
            </a:r>
          </a:p>
          <a:p>
            <a:r>
              <a:rPr lang="en-US" dirty="0" smtClean="0"/>
              <a:t>SPARQL endpoint</a:t>
            </a:r>
            <a:endParaRPr lang="en-GB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763432" y="4330860"/>
            <a:ext cx="606333" cy="298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17801" y="31589"/>
            <a:ext cx="10816354" cy="1058779"/>
          </a:xfrm>
          <a:prstGeom prst="rect">
            <a:avLst/>
          </a:prstGeom>
          <a:solidFill>
            <a:srgbClr val="9D9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 Making knowledge machine readable</a:t>
            </a:r>
            <a:endParaRPr lang="en-US" sz="4000" dirty="0"/>
          </a:p>
        </p:txBody>
      </p:sp>
      <p:pic>
        <p:nvPicPr>
          <p:cNvPr id="9" name="Picture 8" descr="Streamline - zna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949" y="341699"/>
            <a:ext cx="937852" cy="8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" y="163480"/>
            <a:ext cx="10848975" cy="63817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" name="Google Shape;631;p43"/>
          <p:cNvCxnSpPr/>
          <p:nvPr/>
        </p:nvCxnSpPr>
        <p:spPr>
          <a:xfrm flipH="1" flipV="1">
            <a:off x="2724539" y="1987420"/>
            <a:ext cx="1486728" cy="36125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67" y="749362"/>
            <a:ext cx="2756030" cy="464759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879850" y="1756103"/>
            <a:ext cx="297145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Annotated, machine readable</a:t>
            </a:r>
          </a:p>
          <a:p>
            <a:r>
              <a:rPr lang="en-US" dirty="0" smtClean="0"/>
              <a:t> interactions</a:t>
            </a:r>
            <a:endParaRPr lang="en-GB" dirty="0"/>
          </a:p>
        </p:txBody>
      </p:sp>
      <p:cxnSp>
        <p:nvCxnSpPr>
          <p:cNvPr id="6" name="Google Shape;631;p43"/>
          <p:cNvCxnSpPr>
            <a:stCxn id="5" idx="1"/>
          </p:cNvCxnSpPr>
          <p:nvPr/>
        </p:nvCxnSpPr>
        <p:spPr>
          <a:xfrm flipH="1" flipV="1">
            <a:off x="8363337" y="1976973"/>
            <a:ext cx="516513" cy="10229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8369559" y="1045029"/>
            <a:ext cx="21413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Literature references</a:t>
            </a:r>
            <a:endParaRPr lang="en-GB" dirty="0"/>
          </a:p>
        </p:txBody>
      </p:sp>
      <p:cxnSp>
        <p:nvCxnSpPr>
          <p:cNvPr id="8" name="Google Shape;631;p43"/>
          <p:cNvCxnSpPr/>
          <p:nvPr/>
        </p:nvCxnSpPr>
        <p:spPr>
          <a:xfrm flipH="1">
            <a:off x="8363337" y="1414361"/>
            <a:ext cx="317328" cy="30845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9" name="Google Shape;165;p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r="12428"/>
          <a:stretch/>
        </p:blipFill>
        <p:spPr>
          <a:xfrm>
            <a:off x="10832473" y="6097911"/>
            <a:ext cx="1248195" cy="66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aleway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15379</TotalTime>
  <Words>683</Words>
  <Application>Microsoft Office PowerPoint</Application>
  <PresentationFormat>Widescreen</PresentationFormat>
  <Paragraphs>136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Unicode MS</vt:lpstr>
      <vt:lpstr>Calibri</vt:lpstr>
      <vt:lpstr>Helvetica</vt:lpstr>
      <vt:lpstr>Lucida Grande</vt:lpstr>
      <vt:lpstr>Raleway</vt:lpstr>
      <vt:lpstr>Raleway ExtraLight</vt:lpstr>
      <vt:lpstr>Verdana</vt:lpstr>
      <vt:lpstr>Wingdings</vt:lpstr>
      <vt:lpstr>Cover and End Slide Master</vt:lpstr>
      <vt:lpstr>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Friederike Ehrhart</cp:lastModifiedBy>
  <cp:revision>399</cp:revision>
  <dcterms:created xsi:type="dcterms:W3CDTF">2018-04-24T17:14:44Z</dcterms:created>
  <dcterms:modified xsi:type="dcterms:W3CDTF">2024-05-23T11:41:52Z</dcterms:modified>
</cp:coreProperties>
</file>